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>
              <a:defRPr sz="7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effectLst/>
              </a:defRPr>
            </a:pPr>
            <a:r>
              <a:rPr sz="7800"/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>
                <a:effectLst/>
              </a:defRPr>
            </a:pPr>
            <a:r>
              <a:rPr sz="3000"/>
              <a:t>Body Level One</a:t>
            </a:r>
            <a:endParaRPr sz="3000"/>
          </a:p>
          <a:p>
            <a:pPr lvl="1">
              <a:defRPr sz="1800">
                <a:effectLst/>
              </a:defRPr>
            </a:pPr>
            <a:r>
              <a:rPr sz="3000"/>
              <a:t>Body Level Two</a:t>
            </a:r>
            <a:endParaRPr sz="3000"/>
          </a:p>
          <a:p>
            <a:pPr lvl="2">
              <a:defRPr sz="1800">
                <a:effectLst/>
              </a:defRPr>
            </a:pPr>
            <a:r>
              <a:rPr sz="3000"/>
              <a:t>Body Level Three</a:t>
            </a:r>
            <a:endParaRPr sz="3000"/>
          </a:p>
          <a:p>
            <a:pPr lvl="3">
              <a:defRPr sz="1800">
                <a:effectLst/>
              </a:defRPr>
            </a:pPr>
            <a:r>
              <a:rPr sz="3000"/>
              <a:t>Body Level Four</a:t>
            </a:r>
            <a:endParaRPr sz="3000"/>
          </a:p>
          <a:p>
            <a:pPr lvl="4">
              <a:defRPr sz="1800">
                <a:effectLst/>
              </a:defRPr>
            </a:pPr>
            <a:r>
              <a:rPr sz="3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Text</a:t>
            </a: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hyperlink" Target="http://blog.ionic.io/announcing-ionic-2-0-alpha/" TargetMode="External"/><Relationship Id="rId5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.jpeg"/><Relationship Id="rId6" Type="http://schemas.openxmlformats.org/officeDocument/2006/relationships/image" Target="../media/image3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http://ionicframework.com/getting-started/" TargetMode="External"/><Relationship Id="rId4" Type="http://schemas.openxmlformats.org/officeDocument/2006/relationships/hyperlink" Target="http://ionicframework.com/docs/" TargetMode="External"/><Relationship Id="rId5" Type="http://schemas.openxmlformats.org/officeDocument/2006/relationships/hyperlink" Target="http://forum.ionicframework.com/" TargetMode="External"/><Relationship Id="rId6" Type="http://schemas.openxmlformats.org/officeDocument/2006/relationships/hyperlink" Target="https://ionic-worldwide.slack.com" TargetMode="External"/><Relationship Id="rId7" Type="http://schemas.openxmlformats.org/officeDocument/2006/relationships/hyperlink" Target="http://meetup.com/Ionic-Madison/" TargetMode="External"/><Relationship Id="rId8" Type="http://schemas.openxmlformats.org/officeDocument/2006/relationships/hyperlink" Target="http://github.com/driftyco/ionic" TargetMode="External"/><Relationship Id="rId9" Type="http://schemas.openxmlformats.org/officeDocument/2006/relationships/image" Target="../media/image5.png"/><Relationship Id="rId10" Type="http://schemas.openxmlformats.org/officeDocument/2006/relationships/image" Target="../media/image2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3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hyperlink" Target="https://github.com/cheetahsoft/TC2015-Ionic-Presentation" TargetMode="External"/><Relationship Id="rId5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hyperlink" Target="http://bit.ly/1H7lD3b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://www.sitepoint.com/10-reasons-use-angularjs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alanis-morissette-guardian-2012-hd_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606" y="690522"/>
            <a:ext cx="11202988" cy="57955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7" name="Shape 37"/>
          <p:cNvSpPr/>
          <p:nvPr>
            <p:ph type="title"/>
          </p:nvPr>
        </p:nvSpPr>
        <p:spPr>
          <a:xfrm>
            <a:off x="797321" y="4584700"/>
            <a:ext cx="7800579" cy="350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Isn’t It Ionic?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797321" y="8039100"/>
            <a:ext cx="11798053" cy="15748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Building mobile applications faster with the Ionic Framework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Matthew Ridley (@matt_ridley)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onic-angular-v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5766" y="4255904"/>
            <a:ext cx="8042567" cy="46077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08" name="Shape 108"/>
          <p:cNvSpPr/>
          <p:nvPr>
            <p:ph type="title"/>
          </p:nvPr>
        </p:nvSpPr>
        <p:spPr>
          <a:xfrm>
            <a:off x="464839" y="254000"/>
            <a:ext cx="12090947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About AngularJS 2.0???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xfrm>
            <a:off x="787400" y="2069851"/>
            <a:ext cx="11141869" cy="189395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v2.0 and Angular v2.0 will release the same day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Team is less than 6 hours behind Angular team releases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Public Alpha released Monday (October 19):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 u="sng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hlinkClick r:id="rId4" invalidUrl="" action="" tgtFrame="" tooltip="" history="1" highlightClick="0" endSnd="0"/>
              </a:rPr>
              <a:t>http://blog.ionic.io/announcing-ionic-2-0-alpha/</a:t>
            </a:r>
          </a:p>
        </p:txBody>
      </p:sp>
      <p:pic>
        <p:nvPicPr>
          <p:cNvPr id="110" name="cheetah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11" name="Shape 111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12" name="Shape 11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SASS!!! (or SASS???)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Power Your CSS with Sass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Still can use Less or plain CSS3 if you want.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Next version of Bootstrap will be in Sass</a:t>
            </a:r>
          </a:p>
        </p:txBody>
      </p:sp>
      <p:pic>
        <p:nvPicPr>
          <p:cNvPr id="116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17" name="Shape 117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pic>
        <p:nvPicPr>
          <p:cNvPr id="118" name="sas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5506" y="3224758"/>
            <a:ext cx="5758627" cy="434127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19" name="Shape 119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How Does It Work?</a:t>
            </a:r>
          </a:p>
        </p:txBody>
      </p:sp>
      <p:pic>
        <p:nvPicPr>
          <p:cNvPr id="122" name="cheeta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23" name="Shape 123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24" name="Shape 124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pic>
        <p:nvPicPr>
          <p:cNvPr id="12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789" y="2319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2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2789" y="3716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27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2789" y="5113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28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12789" y="6510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29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12789" y="7907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30" name="Shape 130"/>
          <p:cNvSpPr/>
          <p:nvPr/>
        </p:nvSpPr>
        <p:spPr>
          <a:xfrm rot="16200000">
            <a:off x="6223669" y="3286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/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1" name="Shape 131"/>
          <p:cNvSpPr/>
          <p:nvPr/>
        </p:nvSpPr>
        <p:spPr>
          <a:xfrm rot="16200000">
            <a:off x="6223669" y="4683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/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2" name="Shape 132"/>
          <p:cNvSpPr/>
          <p:nvPr/>
        </p:nvSpPr>
        <p:spPr>
          <a:xfrm rot="16200000">
            <a:off x="6223669" y="6080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/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33" name="Shape 133"/>
          <p:cNvSpPr/>
          <p:nvPr/>
        </p:nvSpPr>
        <p:spPr>
          <a:xfrm rot="16200000">
            <a:off x="6223669" y="7477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/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hone with Ionic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5616" y="959693"/>
            <a:ext cx="5231230" cy="56775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36" name="Shape 136"/>
          <p:cNvSpPr/>
          <p:nvPr/>
        </p:nvSpPr>
        <p:spPr>
          <a:xfrm>
            <a:off x="1270000" y="6807200"/>
            <a:ext cx="10464800" cy="647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Ionic In Action</a:t>
            </a:r>
          </a:p>
        </p:txBody>
      </p:sp>
      <p:pic>
        <p:nvPicPr>
          <p:cNvPr id="137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38" name="Shape 138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40" name="Shape 140"/>
          <p:cNvSpPr/>
          <p:nvPr/>
        </p:nvSpPr>
        <p:spPr>
          <a:xfrm>
            <a:off x="1270000" y="7340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rPr>
              <a:t>(What’s In The Box?)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onic Star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676" y="2385824"/>
            <a:ext cx="10543448" cy="3164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Start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xfrm>
            <a:off x="914400" y="66976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Start your application with a blank slide, or fully functional navigation.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Find more templates on GitHub. Good resource:</a:t>
            </a:r>
          </a:p>
        </p:txBody>
      </p:sp>
      <p:pic>
        <p:nvPicPr>
          <p:cNvPr id="145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46" name="Shape 146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47" name="Shape 14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48" name="Shape 148"/>
          <p:cNvSpPr/>
          <p:nvPr/>
        </p:nvSpPr>
        <p:spPr>
          <a:xfrm>
            <a:off x="1566862" y="5225026"/>
            <a:ext cx="9871075" cy="1008523"/>
          </a:xfrm>
          <a:prstGeom prst="rect">
            <a:avLst/>
          </a:prstGeom>
          <a:solidFill/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start myApp blank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start myApp tabs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start myApp sidemenu</a:t>
            </a:r>
          </a:p>
        </p:txBody>
      </p:sp>
      <p:sp>
        <p:nvSpPr>
          <p:cNvPr id="149" name="Shape 149"/>
          <p:cNvSpPr/>
          <p:nvPr/>
        </p:nvSpPr>
        <p:spPr>
          <a:xfrm>
            <a:off x="2004466" y="7728230"/>
            <a:ext cx="8995868" cy="6471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http://ionicframework.com/docs/cli/start.html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lab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1793" y="1096292"/>
            <a:ext cx="7582885" cy="6369624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2" name="ionic la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188" y="2976809"/>
            <a:ext cx="5223075" cy="22384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Lab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xfrm>
            <a:off x="914400" y="7866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4"/>
              </a:buBlip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View your changes instantly with both Android and iOS views.</a:t>
            </a:r>
          </a:p>
        </p:txBody>
      </p:sp>
      <p:pic>
        <p:nvPicPr>
          <p:cNvPr id="155" name="cheetah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56" name="Shape 156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57" name="Shape 15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58" name="Shape 158"/>
          <p:cNvSpPr/>
          <p:nvPr/>
        </p:nvSpPr>
        <p:spPr>
          <a:xfrm>
            <a:off x="1566862" y="7345926"/>
            <a:ext cx="9871075" cy="373523"/>
          </a:xfrm>
          <a:prstGeom prst="rect">
            <a:avLst/>
          </a:prstGeom>
          <a:solidFill/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457200">
              <a:def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</a:rPr>
              <a:t>$ ionic serve --lab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842" y="2761317"/>
            <a:ext cx="10737116" cy="332747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LiveReload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914400" y="7231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Run or Emulates on your device(s) with live updating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Great for testing</a:t>
            </a:r>
          </a:p>
        </p:txBody>
      </p:sp>
      <p:pic>
        <p:nvPicPr>
          <p:cNvPr id="163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64" name="Shape 164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65" name="Shape 165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66" name="Shape 166"/>
          <p:cNvSpPr/>
          <p:nvPr/>
        </p:nvSpPr>
        <p:spPr>
          <a:xfrm>
            <a:off x="1566862" y="5917176"/>
            <a:ext cx="9871075" cy="691023"/>
          </a:xfrm>
          <a:prstGeom prst="rect">
            <a:avLst/>
          </a:prstGeom>
          <a:solidFill/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emulate ios --livereload --consolelogs --serverlogs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run android -l -c -s</a:t>
            </a:r>
          </a:p>
        </p:txBody>
      </p:sp>
      <p:pic>
        <p:nvPicPr>
          <p:cNvPr id="16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1000" y="863600"/>
            <a:ext cx="2032000" cy="1219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slow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838" y="2364888"/>
            <a:ext cx="5217325" cy="590281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0" name="Shape 170"/>
          <p:cNvSpPr/>
          <p:nvPr>
            <p:ph type="title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ViewApp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xfrm>
            <a:off x="925289" y="2468562"/>
            <a:ext cx="5796559" cy="582568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Push app to user devices without waiting for the stores.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Allows testers to reset app data and exit the app whenever they need.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Only basic level of plugin support.</a:t>
            </a:r>
          </a:p>
        </p:txBody>
      </p:sp>
      <p:pic>
        <p:nvPicPr>
          <p:cNvPr id="172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73" name="Shape 173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74" name="Shape 174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8892" y="2241550"/>
            <a:ext cx="6445237" cy="402827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Resources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xfrm>
            <a:off x="914400" y="7485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Create all of your icons and splash screens from single source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Splash Screen: 2208px x 2208px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Icon: 192px x 192px</a:t>
            </a:r>
          </a:p>
        </p:txBody>
      </p:sp>
      <p:pic>
        <p:nvPicPr>
          <p:cNvPr id="179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80" name="Shape 180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81" name="Shape 181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82" name="Shape 182"/>
          <p:cNvSpPr/>
          <p:nvPr/>
        </p:nvSpPr>
        <p:spPr>
          <a:xfrm>
            <a:off x="1566862" y="6012426"/>
            <a:ext cx="9871075" cy="1008523"/>
          </a:xfrm>
          <a:prstGeom prst="rect">
            <a:avLst/>
          </a:prstGeom>
          <a:solidFill/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resources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resources --icon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resources --splash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onicon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9338" y="883279"/>
            <a:ext cx="6064071" cy="798704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Ionicons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xfrm>
            <a:off x="527248" y="2913062"/>
            <a:ext cx="4957565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3"/>
              </a:buBlip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700+ Font Icons for mobile that are all 100% Free and Open Source. MIT Licensed.</a:t>
            </a:r>
          </a:p>
        </p:txBody>
      </p:sp>
      <p:pic>
        <p:nvPicPr>
          <p:cNvPr id="187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88" name="Shape 188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89" name="Shape 189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670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Who Is This Guy???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787400" y="2768600"/>
            <a:ext cx="6078637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8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Matthew Ridley</a:t>
            </a:r>
            <a:endParaRPr sz="27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8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@matt_ridley</a:t>
            </a:r>
            <a:endParaRPr sz="27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8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Co-Owner of Cheetah Software LLC http://cheetah-software.com</a:t>
            </a:r>
            <a:endParaRPr sz="27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8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Experience Writing Apps for Alliance Laundry, Polaris, Foot Locker and more.</a:t>
            </a:r>
          </a:p>
        </p:txBody>
      </p:sp>
      <p:pic>
        <p:nvPicPr>
          <p:cNvPr id="43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44" name="Shape 44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45" name="Shape 4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fast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1696169" y="2403797"/>
            <a:ext cx="3263653" cy="32636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192" name="cheeta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93" name="Shape 193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94" name="Shape 194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95" name="Shape 195"/>
          <p:cNvSpPr/>
          <p:nvPr>
            <p:ph type="title" idx="4294967295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Creator</a:t>
            </a:r>
          </a:p>
        </p:txBody>
      </p:sp>
      <p:sp>
        <p:nvSpPr>
          <p:cNvPr id="196" name="Shape 196"/>
          <p:cNvSpPr/>
          <p:nvPr>
            <p:ph type="body" idx="4294967295"/>
          </p:nvPr>
        </p:nvSpPr>
        <p:spPr>
          <a:xfrm>
            <a:off x="747489" y="5984775"/>
            <a:ext cx="5796559" cy="2309467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https://creator.ionic.io/app/login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Recently Updated to Version 1.1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GUI Interface for Creating App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Easy to Share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Exports Production Ready Code</a:t>
            </a:r>
          </a:p>
        </p:txBody>
      </p:sp>
      <p:pic>
        <p:nvPicPr>
          <p:cNvPr id="197" name="creator-preview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595" y="2613223"/>
            <a:ext cx="2844801" cy="284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creator-head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25366" y="1580062"/>
            <a:ext cx="6328411" cy="268505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99" name="view-app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25366" y="4885845"/>
            <a:ext cx="6328411" cy="326365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slow" advClick="1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More All The Time….</a:t>
            </a:r>
          </a:p>
        </p:txBody>
      </p:sp>
      <p:pic>
        <p:nvPicPr>
          <p:cNvPr id="202" name="cheeta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203" name="Shape 203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204" name="Shape 204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pic>
        <p:nvPicPr>
          <p:cNvPr id="205" name="analytics-head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575" y="2064419"/>
            <a:ext cx="6198651" cy="2762829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06" name="ionic-deploy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6555" y="2064589"/>
            <a:ext cx="6197889" cy="27624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07" name="push-header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3765" y="5270507"/>
            <a:ext cx="5400992" cy="33949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08" name="Screen Shot 2015-10-20 at 9.54.15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4704" y="5900243"/>
            <a:ext cx="5400992" cy="14912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slow" advClick="1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More Ionic</a:t>
            </a:r>
          </a:p>
        </p:txBody>
      </p:sp>
      <p:sp>
        <p:nvSpPr>
          <p:cNvPr id="211" name="Shape 211"/>
          <p:cNvSpPr/>
          <p:nvPr>
            <p:ph type="body" idx="1"/>
          </p:nvPr>
        </p:nvSpPr>
        <p:spPr>
          <a:xfrm>
            <a:off x="925289" y="2178992"/>
            <a:ext cx="11430001" cy="6168728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Getting Started Guide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3" invalidUrl="" action="" tgtFrame="" tooltip="" history="1" highlightClick="0" endSnd="0"/>
              </a:rPr>
              <a:t>ionicframework.com/getting-started</a:t>
            </a:r>
            <a:endParaRPr sz="2000" u="sng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Documentation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4" invalidUrl="" action="" tgtFrame="" tooltip="" history="1" highlightClick="0" endSnd="0"/>
              </a:rPr>
              <a:t>ionicframework.com/docs</a:t>
            </a:r>
            <a:endParaRPr sz="2000" u="sng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Community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FORUMS: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rPr>
              <a:t> 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5" invalidUrl="" action="" tgtFrame="" tooltip="" history="1" highlightClick="0" endSnd="0"/>
              </a:rPr>
              <a:t>forum.ionicframework.com</a:t>
            </a:r>
            <a:endParaRPr sz="2000" u="sng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SLACK: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rPr>
              <a:t> 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6" invalidUrl="" action="" tgtFrame="" tooltip="" history="1" highlightClick="0" endSnd="0"/>
              </a:rPr>
              <a:t>ionic-worldwide.slack.com</a:t>
            </a:r>
            <a:endParaRPr sz="2000" u="sng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Meet Ups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MADISON: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rPr>
              <a:t> </a:t>
            </a: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7" invalidUrl="" action="" tgtFrame="" tooltip="" history="1" highlightClick="0" endSnd="0"/>
              </a:rPr>
              <a:t>meetup.com/Ionic-Madison/</a:t>
            </a:r>
            <a:endParaRPr sz="2000" u="sng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Contribute on GitHub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 u="sng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8" invalidUrl="" action="" tgtFrame="" tooltip="" history="1" highlightClick="0" endSnd="0"/>
              </a:rPr>
              <a:t>github.com/driftyco/ionic</a:t>
            </a:r>
          </a:p>
        </p:txBody>
      </p:sp>
      <p:pic>
        <p:nvPicPr>
          <p:cNvPr id="212" name="cheetah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213" name="Shape 213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214" name="Shape 214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pic>
        <p:nvPicPr>
          <p:cNvPr id="215" name="pasted-image.ti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04926" y="1355497"/>
            <a:ext cx="5520424" cy="642325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slow" advClick="1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1270000" y="6807200"/>
            <a:ext cx="10464800" cy="647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Ionic Components</a:t>
            </a:r>
          </a:p>
        </p:txBody>
      </p:sp>
      <p:pic>
        <p:nvPicPr>
          <p:cNvPr id="218" name="cheeta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219" name="Shape 219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220" name="Shape 220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pic>
        <p:nvPicPr>
          <p:cNvPr id="22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2850" y="2317799"/>
            <a:ext cx="7844465" cy="34798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22" name="Shape 222"/>
          <p:cNvSpPr/>
          <p:nvPr/>
        </p:nvSpPr>
        <p:spPr>
          <a:xfrm>
            <a:off x="1270000" y="7340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rPr>
              <a:t>(Let’s Build An App)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1892" y="2185114"/>
            <a:ext cx="6421015" cy="48157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Thank You!!! Questions???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xfrm>
            <a:off x="787400" y="7044134"/>
            <a:ext cx="11430001" cy="1234679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You can access this presentation and app code here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600" u="sng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hlinkClick r:id="rId4" invalidUrl="" action="" tgtFrame="" tooltip="" history="1" highlightClick="0" endSnd="0"/>
              </a:rPr>
              <a:t>https://github.com/cheetahsoft/2015_NEWAITP_Ionic</a:t>
            </a:r>
          </a:p>
        </p:txBody>
      </p:sp>
      <p:pic>
        <p:nvPicPr>
          <p:cNvPr id="227" name="cheetah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228" name="Shape 228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229" name="Shape 229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World Is Going Mobile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1994: IBM releases first smartphone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2007: First iPhone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2008: Android 1.0 Released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2014: Mobile use passes desktop use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lnSpc>
                <a:spcPct val="10000"/>
              </a:lnSpc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July 2015: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lnSpc>
                <a:spcPct val="10000"/>
              </a:lnSpc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1.6 Million Android Apps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lnSpc>
                <a:spcPct val="10000"/>
              </a:lnSpc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1.5 Million iOS Apps</a:t>
            </a:r>
          </a:p>
        </p:txBody>
      </p:sp>
      <p:pic>
        <p:nvPicPr>
          <p:cNvPr id="49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50" name="time-spent-on-mobile-vs-desktop-devices-2015-700x44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90633" y="2600753"/>
            <a:ext cx="4988191" cy="3156813"/>
          </a:xfrm>
          <a:prstGeom prst="rect">
            <a:avLst/>
          </a:prstGeom>
          <a:ln w="25400">
            <a:solidFill/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51" name="Mobile-stats-vs-desktop-users-global-550x40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07768" y="4822590"/>
            <a:ext cx="5104769" cy="37589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52" name="Shape 52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53" name="Shape 53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mobile_platforms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6650" y="2400300"/>
            <a:ext cx="5651500" cy="238760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Going Native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787400" y="60203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Can utilize all of the OS and Hardware functionality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Usually better performance</a:t>
            </a:r>
          </a:p>
        </p:txBody>
      </p:sp>
      <p:pic>
        <p:nvPicPr>
          <p:cNvPr id="58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59" name="Shape 59"/>
          <p:cNvSpPr/>
          <p:nvPr/>
        </p:nvSpPr>
        <p:spPr>
          <a:xfrm>
            <a:off x="693432" y="51702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PROs</a:t>
            </a:r>
          </a:p>
        </p:txBody>
      </p:sp>
      <p:sp>
        <p:nvSpPr>
          <p:cNvPr id="60" name="Shape 60"/>
          <p:cNvSpPr/>
          <p:nvPr/>
        </p:nvSpPr>
        <p:spPr>
          <a:xfrm>
            <a:off x="6883400" y="60203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Expensive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Requires large or multiple teams to support each platform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Virtually no shared code or assets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Costs increase per platform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OS Versions can cause headaches (even on iOS!)</a:t>
            </a:r>
          </a:p>
        </p:txBody>
      </p:sp>
      <p:sp>
        <p:nvSpPr>
          <p:cNvPr id="61" name="Shape 61"/>
          <p:cNvSpPr/>
          <p:nvPr/>
        </p:nvSpPr>
        <p:spPr>
          <a:xfrm>
            <a:off x="6759829" y="51702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CONs</a:t>
            </a:r>
          </a:p>
        </p:txBody>
      </p:sp>
      <p:sp>
        <p:nvSpPr>
          <p:cNvPr id="62" name="Shape 62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63" name="Shape 63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honegap-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2898" y="2195123"/>
            <a:ext cx="2241104" cy="22411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66" name="cordova-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485" y="2219447"/>
            <a:ext cx="6427869" cy="191305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Going Hybrid (The Old Way)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787400" y="55250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Low cost point to add additional platforms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Shared Code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Does not require OS specific knowledge most of the time</a:t>
            </a:r>
          </a:p>
        </p:txBody>
      </p:sp>
      <p:pic>
        <p:nvPicPr>
          <p:cNvPr id="69" name="cheetah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70" name="Shape 70"/>
          <p:cNvSpPr/>
          <p:nvPr/>
        </p:nvSpPr>
        <p:spPr>
          <a:xfrm>
            <a:off x="693432" y="46749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PROs</a:t>
            </a:r>
          </a:p>
        </p:txBody>
      </p:sp>
      <p:sp>
        <p:nvSpPr>
          <p:cNvPr id="71" name="Shape 71"/>
          <p:cNvSpPr/>
          <p:nvPr/>
        </p:nvSpPr>
        <p:spPr>
          <a:xfrm>
            <a:off x="6883400" y="55250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buSzPct val="30000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Can be hard to access and use OS and Hardware features 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Can appear sluggish (especially on older hardware)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Hard to Prevent the “Looks like a Website”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Non-Native look for one or more platforms</a:t>
            </a:r>
          </a:p>
        </p:txBody>
      </p:sp>
      <p:sp>
        <p:nvSpPr>
          <p:cNvPr id="72" name="Shape 72"/>
          <p:cNvSpPr/>
          <p:nvPr/>
        </p:nvSpPr>
        <p:spPr>
          <a:xfrm>
            <a:off x="6759829" y="46749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CONs</a:t>
            </a:r>
          </a:p>
        </p:txBody>
      </p:sp>
      <p:sp>
        <p:nvSpPr>
          <p:cNvPr id="73" name="Shape 73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74" name="Shape 74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1270000" y="6578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rPr>
              <a:t>(Really Good)</a:t>
            </a:r>
          </a:p>
        </p:txBody>
      </p:sp>
      <p:sp>
        <p:nvSpPr>
          <p:cNvPr id="77" name="Shape 77"/>
          <p:cNvSpPr/>
          <p:nvPr/>
        </p:nvSpPr>
        <p:spPr>
          <a:xfrm>
            <a:off x="1270000" y="5918200"/>
            <a:ext cx="10464800" cy="647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And then there was Ionic… and it was good.</a:t>
            </a:r>
          </a:p>
        </p:txBody>
      </p:sp>
      <p:pic>
        <p:nvPicPr>
          <p:cNvPr id="78" name="Ionitr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03" y="1313978"/>
            <a:ext cx="3963269" cy="396326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79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80" name="Shape 80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81" name="Shape 81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543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Meet Ionic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787400" y="2768600"/>
            <a:ext cx="5422900" cy="4216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Mobile Hybrid SDK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Extends Cordova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1,000,000+ Apps Created Through Ionic-CLI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Release History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Alpha - Nov 2013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Beta - March 2014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Version 1.0 - May 2015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Currently on version 1.1</a:t>
            </a:r>
          </a:p>
        </p:txBody>
      </p:sp>
      <p:pic>
        <p:nvPicPr>
          <p:cNvPr id="86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87" name="Shape 87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88" name="Shape 88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Use What You Know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20+ Years of Tools and Technology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Your favorite IDE, text editor and debugger tools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Share code with your website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Allows web-heavy development group resources to be used on mobile work</a:t>
            </a:r>
          </a:p>
        </p:txBody>
      </p:sp>
      <p:pic>
        <p:nvPicPr>
          <p:cNvPr id="92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93" name="htmlcssjs-badge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4833" y="2798459"/>
            <a:ext cx="7094067" cy="415668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94" name="Shape 94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95" name="Shape 9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AngularJS!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Most popular JS framework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MVC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Unit Testing Ready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And More…</a:t>
            </a:r>
          </a:p>
        </p:txBody>
      </p:sp>
      <p:pic>
        <p:nvPicPr>
          <p:cNvPr id="99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00" name="AngularJS-lar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9450" y="3001714"/>
            <a:ext cx="4864100" cy="1371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01" name="Shape 101"/>
          <p:cNvSpPr/>
          <p:nvPr/>
        </p:nvSpPr>
        <p:spPr>
          <a:xfrm>
            <a:off x="5356936" y="8925668"/>
            <a:ext cx="229092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source: </a:t>
            </a:r>
            <a:r>
              <a:rPr sz="1400" u="sng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hlinkClick r:id="rId5" invalidUrl="" action="" tgtFrame="" tooltip="" history="1" highlightClick="0" endSnd="0"/>
              </a:rPr>
              <a:t>http://bit.ly/1H7lD3b</a:t>
            </a:r>
          </a:p>
        </p:txBody>
      </p:sp>
      <p:pic>
        <p:nvPicPr>
          <p:cNvPr id="102" name="Screen Shot 2015-07-30 at 1.59.16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69470" y="5156160"/>
            <a:ext cx="8265860" cy="34773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03" name="Shape 103"/>
          <p:cNvSpPr/>
          <p:nvPr/>
        </p:nvSpPr>
        <p:spPr>
          <a:xfrm>
            <a:off x="1239983" y="4400744"/>
            <a:ext cx="5270831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u="sng">
                <a:hlinkClick r:id="rId7" invalidUrl="" action="" tgtFrame="" tooltip="" history="1" highlightClick="0" endSnd="0"/>
              </a:defRPr>
            </a:lvl1pPr>
          </a:lstStyle>
          <a:p>
            <a:pPr lvl="0">
              <a:defRPr u="none">
                <a:solidFill>
                  <a:srgbClr val="000000"/>
                </a:solidFill>
                <a:effectLst/>
              </a:defRPr>
            </a:pPr>
            <a:r>
              <a:rPr u="sng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hlinkClick r:id="rId7" invalidUrl="" action="" tgtFrame="" tooltip="" history="1" highlightClick="0" endSnd="0"/>
              </a:rPr>
              <a:t>http://www.sitepoint.com/10-reasons-use-angularjs/</a:t>
            </a:r>
          </a:p>
        </p:txBody>
      </p:sp>
      <p:sp>
        <p:nvSpPr>
          <p:cNvPr id="104" name="Shape 104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05" name="Shape 10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